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2" r:id="rId4"/>
    <p:sldId id="273" r:id="rId5"/>
    <p:sldId id="274" r:id="rId6"/>
    <p:sldId id="275" r:id="rId7"/>
    <p:sldId id="276" r:id="rId8"/>
    <p:sldId id="277" r:id="rId9"/>
    <p:sldId id="278" r:id="rId10"/>
    <p:sldId id="279" r:id="rId11"/>
    <p:sldId id="280" r:id="rId12"/>
    <p:sldId id="281" r:id="rId13"/>
    <p:sldId id="269" r:id="rId14"/>
    <p:sldId id="270" r:id="rId15"/>
    <p:sldId id="271" r:id="rId16"/>
    <p:sldId id="272" r:id="rId17"/>
    <p:sldId id="266" r:id="rId18"/>
    <p:sldId id="267" r:id="rId19"/>
    <p:sldId id="258" r:id="rId20"/>
    <p:sldId id="259" r:id="rId21"/>
    <p:sldId id="260" r:id="rId22"/>
    <p:sldId id="261"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73" d="100"/>
          <a:sy n="73" d="100"/>
        </p:scale>
        <p:origin x="-8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67804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61673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2345950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5" name="Footer Placeholder 4"/>
          <p:cNvSpPr>
            <a:spLocks noGrp="1"/>
          </p:cNvSpPr>
          <p:nvPr>
            <p:ph type="ftr" sz="quarter" idx="11"/>
          </p:nvPr>
        </p:nvSpPr>
        <p:spPr/>
        <p:txBody>
          <a:bodyPr/>
          <a:lstStyle/>
          <a:p>
            <a:endParaRPr lang="es-MX" dirty="0">
              <a:solidFill>
                <a:srgbClr val="DFE6D0"/>
              </a:solidFill>
            </a:endParaRPr>
          </a:p>
        </p:txBody>
      </p:sp>
      <p:sp>
        <p:nvSpPr>
          <p:cNvPr id="6" name="Slide Number Placeholder 5"/>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250001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5" name="Footer Placeholder 4"/>
          <p:cNvSpPr>
            <a:spLocks noGrp="1"/>
          </p:cNvSpPr>
          <p:nvPr>
            <p:ph type="ftr" sz="quarter" idx="11"/>
          </p:nvPr>
        </p:nvSpPr>
        <p:spPr/>
        <p:txBody>
          <a:bodyPr/>
          <a:lstStyle/>
          <a:p>
            <a:endParaRPr lang="es-MX" dirty="0">
              <a:solidFill>
                <a:srgbClr val="DFE6D0"/>
              </a:solidFill>
            </a:endParaRPr>
          </a:p>
        </p:txBody>
      </p:sp>
      <p:sp>
        <p:nvSpPr>
          <p:cNvPr id="6" name="Slide Number Placeholder 5"/>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249333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91067AB6-E92A-4645-9687-AC86271E477F}" type="datetimeFigureOut">
              <a:rPr lang="es-MX" smtClean="0">
                <a:solidFill>
                  <a:srgbClr val="1D3641"/>
                </a:solidFill>
              </a:rPr>
              <a:pPr/>
              <a:t>23/04/2013</a:t>
            </a:fld>
            <a:endParaRPr lang="es-MX" dirty="0">
              <a:solidFill>
                <a:srgbClr val="1D3641"/>
              </a:solidFill>
            </a:endParaRPr>
          </a:p>
        </p:txBody>
      </p:sp>
      <p:sp>
        <p:nvSpPr>
          <p:cNvPr id="91" name="Footer Placeholder 90"/>
          <p:cNvSpPr>
            <a:spLocks noGrp="1"/>
          </p:cNvSpPr>
          <p:nvPr>
            <p:ph type="ftr" sz="quarter" idx="11"/>
          </p:nvPr>
        </p:nvSpPr>
        <p:spPr/>
        <p:txBody>
          <a:bodyPr/>
          <a:lstStyle/>
          <a:p>
            <a:endParaRPr lang="es-MX" dirty="0">
              <a:solidFill>
                <a:srgbClr val="1D3641"/>
              </a:solidFill>
            </a:endParaRPr>
          </a:p>
        </p:txBody>
      </p:sp>
      <p:sp>
        <p:nvSpPr>
          <p:cNvPr id="92" name="Slide Number Placeholder 91"/>
          <p:cNvSpPr>
            <a:spLocks noGrp="1"/>
          </p:cNvSpPr>
          <p:nvPr>
            <p:ph type="sldNum" sz="quarter" idx="12"/>
          </p:nvPr>
        </p:nvSpPr>
        <p:spPr/>
        <p:txBody>
          <a:bodyPr/>
          <a:lstStyle/>
          <a:p>
            <a:fld id="{734F6EEE-1CDC-4EFE-BC55-FE0EB65DB1AE}" type="slidenum">
              <a:rPr lang="es-MX" smtClean="0">
                <a:solidFill>
                  <a:srgbClr val="1D3641"/>
                </a:solidFill>
              </a:rPr>
              <a:pPr/>
              <a:t>‹Nº›</a:t>
            </a:fld>
            <a:endParaRPr lang="es-MX" dirty="0">
              <a:solidFill>
                <a:srgbClr val="1D3641"/>
              </a:solidFill>
            </a:endParaRPr>
          </a:p>
        </p:txBody>
      </p:sp>
    </p:spTree>
    <p:extLst>
      <p:ext uri="{BB962C8B-B14F-4D97-AF65-F5344CB8AC3E}">
        <p14:creationId xmlns:p14="http://schemas.microsoft.com/office/powerpoint/2010/main" val="27483037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6" name="Footer Placeholder 5"/>
          <p:cNvSpPr>
            <a:spLocks noGrp="1"/>
          </p:cNvSpPr>
          <p:nvPr>
            <p:ph type="ftr" sz="quarter" idx="11"/>
          </p:nvPr>
        </p:nvSpPr>
        <p:spPr/>
        <p:txBody>
          <a:bodyPr/>
          <a:lstStyle/>
          <a:p>
            <a:endParaRPr lang="es-MX" dirty="0">
              <a:solidFill>
                <a:srgbClr val="DFE6D0"/>
              </a:solidFill>
            </a:endParaRPr>
          </a:p>
        </p:txBody>
      </p:sp>
      <p:sp>
        <p:nvSpPr>
          <p:cNvPr id="7" name="Slide Number Placeholder 6"/>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322534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8" name="Footer Placeholder 7"/>
          <p:cNvSpPr>
            <a:spLocks noGrp="1"/>
          </p:cNvSpPr>
          <p:nvPr>
            <p:ph type="ftr" sz="quarter" idx="11"/>
          </p:nvPr>
        </p:nvSpPr>
        <p:spPr/>
        <p:txBody>
          <a:bodyPr/>
          <a:lstStyle/>
          <a:p>
            <a:endParaRPr lang="es-MX" dirty="0">
              <a:solidFill>
                <a:srgbClr val="DFE6D0"/>
              </a:solidFill>
            </a:endParaRPr>
          </a:p>
        </p:txBody>
      </p:sp>
      <p:sp>
        <p:nvSpPr>
          <p:cNvPr id="9" name="Slide Number Placeholder 8"/>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322916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4" name="Footer Placeholder 3"/>
          <p:cNvSpPr>
            <a:spLocks noGrp="1"/>
          </p:cNvSpPr>
          <p:nvPr>
            <p:ph type="ftr" sz="quarter" idx="11"/>
          </p:nvPr>
        </p:nvSpPr>
        <p:spPr/>
        <p:txBody>
          <a:bodyPr/>
          <a:lstStyle/>
          <a:p>
            <a:endParaRPr lang="es-MX" dirty="0">
              <a:solidFill>
                <a:srgbClr val="DFE6D0"/>
              </a:solidFill>
            </a:endParaRPr>
          </a:p>
        </p:txBody>
      </p:sp>
      <p:sp>
        <p:nvSpPr>
          <p:cNvPr id="5" name="Slide Number Placeholder 4"/>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3791834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3" name="Footer Placeholder 2"/>
          <p:cNvSpPr>
            <a:spLocks noGrp="1"/>
          </p:cNvSpPr>
          <p:nvPr>
            <p:ph type="ftr" sz="quarter" idx="11"/>
          </p:nvPr>
        </p:nvSpPr>
        <p:spPr/>
        <p:txBody>
          <a:bodyPr/>
          <a:lstStyle/>
          <a:p>
            <a:endParaRPr lang="es-MX" dirty="0">
              <a:solidFill>
                <a:srgbClr val="DFE6D0"/>
              </a:solidFill>
            </a:endParaRPr>
          </a:p>
        </p:txBody>
      </p:sp>
      <p:sp>
        <p:nvSpPr>
          <p:cNvPr id="4" name="Slide Number Placeholder 3"/>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3157289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6" name="Footer Placeholder 5"/>
          <p:cNvSpPr>
            <a:spLocks noGrp="1"/>
          </p:cNvSpPr>
          <p:nvPr>
            <p:ph type="ftr" sz="quarter" idx="11"/>
          </p:nvPr>
        </p:nvSpPr>
        <p:spPr/>
        <p:txBody>
          <a:bodyPr/>
          <a:lstStyle/>
          <a:p>
            <a:endParaRPr lang="es-MX" dirty="0">
              <a:solidFill>
                <a:srgbClr val="DFE6D0"/>
              </a:solidFill>
            </a:endParaRPr>
          </a:p>
        </p:txBody>
      </p:sp>
      <p:sp>
        <p:nvSpPr>
          <p:cNvPr id="7" name="Slide Number Placeholder 6"/>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905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17230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5" name="Date Placeholder 4"/>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6" name="Footer Placeholder 5"/>
          <p:cNvSpPr>
            <a:spLocks noGrp="1"/>
          </p:cNvSpPr>
          <p:nvPr>
            <p:ph type="ftr" sz="quarter" idx="11"/>
          </p:nvPr>
        </p:nvSpPr>
        <p:spPr/>
        <p:txBody>
          <a:bodyPr/>
          <a:lstStyle/>
          <a:p>
            <a:endParaRPr lang="es-MX" dirty="0">
              <a:solidFill>
                <a:srgbClr val="DFE6D0"/>
              </a:solidFill>
            </a:endParaRPr>
          </a:p>
        </p:txBody>
      </p:sp>
      <p:sp>
        <p:nvSpPr>
          <p:cNvPr id="7" name="Slide Number Placeholder 6"/>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796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5" name="Footer Placeholder 4"/>
          <p:cNvSpPr>
            <a:spLocks noGrp="1"/>
          </p:cNvSpPr>
          <p:nvPr>
            <p:ph type="ftr" sz="quarter" idx="11"/>
          </p:nvPr>
        </p:nvSpPr>
        <p:spPr/>
        <p:txBody>
          <a:bodyPr/>
          <a:lstStyle/>
          <a:p>
            <a:endParaRPr lang="es-MX" dirty="0">
              <a:solidFill>
                <a:srgbClr val="DFE6D0"/>
              </a:solidFill>
            </a:endParaRPr>
          </a:p>
        </p:txBody>
      </p:sp>
      <p:sp>
        <p:nvSpPr>
          <p:cNvPr id="6" name="Slide Number Placeholder 5"/>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907765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5" name="Footer Placeholder 4"/>
          <p:cNvSpPr>
            <a:spLocks noGrp="1"/>
          </p:cNvSpPr>
          <p:nvPr>
            <p:ph type="ftr" sz="quarter" idx="11"/>
          </p:nvPr>
        </p:nvSpPr>
        <p:spPr/>
        <p:txBody>
          <a:bodyPr/>
          <a:lstStyle/>
          <a:p>
            <a:endParaRPr lang="es-MX" dirty="0">
              <a:solidFill>
                <a:srgbClr val="DFE6D0"/>
              </a:solidFill>
            </a:endParaRPr>
          </a:p>
        </p:txBody>
      </p:sp>
      <p:sp>
        <p:nvSpPr>
          <p:cNvPr id="6" name="Slide Number Placeholder 5"/>
          <p:cNvSpPr>
            <a:spLocks noGrp="1"/>
          </p:cNvSpPr>
          <p:nvPr>
            <p:ph type="sldNum" sz="quarter" idx="12"/>
          </p:nvPr>
        </p:nvSpPr>
        <p:spPr/>
        <p:txBody>
          <a:body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2267299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207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155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16572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23684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48749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42669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008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28366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63588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642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87437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6805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66290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61899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85590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31167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37257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57C98D-79F3-456D-9D6D-368CB9B16F1A}" type="datetimeFigureOut">
              <a:rPr lang="es-ES" smtClean="0"/>
              <a:t>23/04/2013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796E06-9D1A-4B09-ADF0-685AB2B3D6B6}" type="slidenum">
              <a:rPr lang="es-ES" smtClean="0"/>
              <a:t>‹Nº›</a:t>
            </a:fld>
            <a:endParaRPr lang="es-ES"/>
          </a:p>
        </p:txBody>
      </p:sp>
    </p:spTree>
    <p:extLst>
      <p:ext uri="{BB962C8B-B14F-4D97-AF65-F5344CB8AC3E}">
        <p14:creationId xmlns:p14="http://schemas.microsoft.com/office/powerpoint/2010/main" val="144980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7C98D-79F3-456D-9D6D-368CB9B16F1A}" type="datetimeFigureOut">
              <a:rPr lang="es-ES" smtClean="0"/>
              <a:t>23/04/2013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96E06-9D1A-4B09-ADF0-685AB2B3D6B6}" type="slidenum">
              <a:rPr lang="es-ES" smtClean="0"/>
              <a:t>‹Nº›</a:t>
            </a:fld>
            <a:endParaRPr lang="es-ES"/>
          </a:p>
        </p:txBody>
      </p:sp>
    </p:spTree>
    <p:extLst>
      <p:ext uri="{BB962C8B-B14F-4D97-AF65-F5344CB8AC3E}">
        <p14:creationId xmlns:p14="http://schemas.microsoft.com/office/powerpoint/2010/main" val="334909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1067AB6-E92A-4645-9687-AC86271E477F}" type="datetimeFigureOut">
              <a:rPr lang="es-MX" smtClean="0">
                <a:solidFill>
                  <a:srgbClr val="DFE6D0"/>
                </a:solidFill>
              </a:rPr>
              <a:pPr/>
              <a:t>23/04/2013</a:t>
            </a:fld>
            <a:endParaRPr lang="es-MX"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34F6EEE-1CDC-4EFE-BC55-FE0EB65DB1AE}" type="slidenum">
              <a:rPr lang="es-MX" smtClean="0">
                <a:solidFill>
                  <a:srgbClr val="DFE6D0"/>
                </a:solidFill>
              </a:rPr>
              <a:pPr/>
              <a:t>‹Nº›</a:t>
            </a:fld>
            <a:endParaRPr lang="es-MX" dirty="0">
              <a:solidFill>
                <a:srgbClr val="DFE6D0"/>
              </a:solidFill>
            </a:endParaRPr>
          </a:p>
        </p:txBody>
      </p:sp>
    </p:spTree>
    <p:extLst>
      <p:ext uri="{BB962C8B-B14F-4D97-AF65-F5344CB8AC3E}">
        <p14:creationId xmlns:p14="http://schemas.microsoft.com/office/powerpoint/2010/main" val="4805076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98948-1865-49B0-BD2C-BC054E966B1A}" type="datetimeFigureOut">
              <a:rPr lang="es-MX" smtClean="0">
                <a:solidFill>
                  <a:prstClr val="black">
                    <a:tint val="75000"/>
                  </a:prstClr>
                </a:solidFill>
              </a:rPr>
              <a:pPr/>
              <a:t>23/04/2013</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D30EF-7079-4324-A74E-987EB6C797C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66576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462" y="3645024"/>
            <a:ext cx="3725315" cy="2862322"/>
          </a:xfrm>
          <a:prstGeom prst="rect">
            <a:avLst/>
          </a:prstGeom>
          <a:noFill/>
        </p:spPr>
        <p:txBody>
          <a:bodyPr wrap="none" rtlCol="0">
            <a:spAutoFit/>
          </a:bodyPr>
          <a:lstStyle/>
          <a:p>
            <a:r>
              <a:rPr lang="es-MX" dirty="0" smtClean="0"/>
              <a:t>Integrantes:</a:t>
            </a:r>
          </a:p>
          <a:p>
            <a:r>
              <a:rPr lang="es-MX" dirty="0" smtClean="0"/>
              <a:t>*Cruz Pérez Sergio Antonio </a:t>
            </a:r>
          </a:p>
          <a:p>
            <a:r>
              <a:rPr lang="es-MX" dirty="0" smtClean="0"/>
              <a:t>*Lozada </a:t>
            </a:r>
            <a:r>
              <a:rPr lang="es-MX" dirty="0" err="1" smtClean="0"/>
              <a:t>Ramirez</a:t>
            </a:r>
            <a:r>
              <a:rPr lang="es-MX" dirty="0" smtClean="0"/>
              <a:t> Daniel </a:t>
            </a:r>
          </a:p>
          <a:p>
            <a:r>
              <a:rPr lang="es-MX" dirty="0" smtClean="0"/>
              <a:t>*</a:t>
            </a:r>
            <a:r>
              <a:rPr lang="es-MX" dirty="0" err="1" smtClean="0"/>
              <a:t>Michaca</a:t>
            </a:r>
            <a:r>
              <a:rPr lang="es-MX" dirty="0" smtClean="0"/>
              <a:t> Tapia Marco Antonio</a:t>
            </a:r>
          </a:p>
          <a:p>
            <a:r>
              <a:rPr lang="es-MX" dirty="0" smtClean="0"/>
              <a:t>*marcos </a:t>
            </a:r>
            <a:r>
              <a:rPr lang="es-MX" dirty="0" err="1" smtClean="0"/>
              <a:t>mandujano</a:t>
            </a:r>
            <a:r>
              <a:rPr lang="es-MX" dirty="0" smtClean="0"/>
              <a:t> </a:t>
            </a:r>
            <a:r>
              <a:rPr lang="es-MX" dirty="0" err="1" smtClean="0"/>
              <a:t>nahomi</a:t>
            </a:r>
            <a:r>
              <a:rPr lang="es-MX" dirty="0" smtClean="0"/>
              <a:t> </a:t>
            </a:r>
            <a:r>
              <a:rPr lang="es-MX" dirty="0" err="1" smtClean="0"/>
              <a:t>itzelaixa</a:t>
            </a:r>
            <a:endParaRPr lang="es-MX" dirty="0" smtClean="0"/>
          </a:p>
          <a:p>
            <a:r>
              <a:rPr lang="es-MX" dirty="0" smtClean="0"/>
              <a:t>*Vargas Balderas Paola </a:t>
            </a:r>
            <a:r>
              <a:rPr lang="es-MX" dirty="0" err="1" smtClean="0"/>
              <a:t>Mayanin</a:t>
            </a:r>
            <a:endParaRPr lang="es-MX" dirty="0" smtClean="0"/>
          </a:p>
          <a:p>
            <a:endParaRPr lang="es-MX" dirty="0"/>
          </a:p>
          <a:p>
            <a:r>
              <a:rPr lang="es-MX" dirty="0" smtClean="0"/>
              <a:t>Grupo</a:t>
            </a:r>
            <a:r>
              <a:rPr lang="es-MX" dirty="0" smtClean="0"/>
              <a:t>: </a:t>
            </a:r>
            <a:r>
              <a:rPr lang="es-MX" dirty="0" smtClean="0"/>
              <a:t>681  Abril 2013</a:t>
            </a:r>
          </a:p>
          <a:p>
            <a:endParaRPr lang="es-MX" dirty="0"/>
          </a:p>
          <a:p>
            <a:r>
              <a:rPr lang="es-MX" dirty="0" smtClean="0"/>
              <a:t>Profesora Amalia Pichardo Hernández</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601" y="16835"/>
            <a:ext cx="1376937" cy="151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32657"/>
            <a:ext cx="123916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03097" y="1351509"/>
            <a:ext cx="6552728" cy="1200329"/>
          </a:xfrm>
          <a:prstGeom prst="rect">
            <a:avLst/>
          </a:prstGeom>
          <a:noFill/>
        </p:spPr>
        <p:txBody>
          <a:bodyPr wrap="square" rtlCol="0">
            <a:spAutoFit/>
          </a:bodyPr>
          <a:lstStyle/>
          <a:p>
            <a:r>
              <a:rPr lang="es-MX" sz="2400" b="1" dirty="0" smtClean="0"/>
              <a:t>UNIVERSIDAD NACIONAL AUTONOMA DE MÉXICO</a:t>
            </a:r>
          </a:p>
          <a:p>
            <a:pPr algn="ctr"/>
            <a:r>
              <a:rPr lang="es-MX" sz="2400" b="1" dirty="0" smtClean="0"/>
              <a:t>COLEGIO DE CIENCIAS Y HUMANIDADES</a:t>
            </a:r>
          </a:p>
          <a:p>
            <a:pPr algn="ctr"/>
            <a:r>
              <a:rPr lang="es-MX" sz="2400" b="1" dirty="0" smtClean="0"/>
              <a:t>PLANTEL AZCAPOTZALCO</a:t>
            </a:r>
            <a:endParaRPr lang="es-MX" sz="2400" b="1" dirty="0"/>
          </a:p>
        </p:txBody>
      </p:sp>
    </p:spTree>
    <p:extLst>
      <p:ext uri="{BB962C8B-B14F-4D97-AF65-F5344CB8AC3E}">
        <p14:creationId xmlns:p14="http://schemas.microsoft.com/office/powerpoint/2010/main" val="426711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0" indent="0" algn="just">
              <a:buNone/>
            </a:pPr>
            <a:r>
              <a:rPr lang="es-MX" dirty="0"/>
              <a:t>R</a:t>
            </a:r>
            <a:r>
              <a:rPr lang="es-MX" dirty="0" smtClean="0"/>
              <a:t>esulta </a:t>
            </a:r>
            <a:r>
              <a:rPr lang="es-MX" dirty="0"/>
              <a:t>sumamente interesante un estudio del investigador  Edgar Gómez de la universidad de Colima acerca del cibersexo, esto es, de la sexualidad mediada por la </a:t>
            </a:r>
            <a:r>
              <a:rPr lang="es-MX" dirty="0" smtClean="0"/>
              <a:t>computadora.</a:t>
            </a:r>
          </a:p>
          <a:p>
            <a:pPr marL="0" indent="0" algn="just">
              <a:buNone/>
            </a:pPr>
            <a:r>
              <a:rPr lang="es-MX" dirty="0" smtClean="0"/>
              <a:t>Algo importante que recalcar el hecho de que </a:t>
            </a:r>
            <a:r>
              <a:rPr lang="es-MX" dirty="0"/>
              <a:t>internet está plagada de contenidos eróticos, nos permite apreciar como la difusión de materiales eróticos parecen no conocer límites.</a:t>
            </a:r>
          </a:p>
          <a:p>
            <a:pPr marL="0" indent="0">
              <a:buNone/>
            </a:pPr>
            <a:endParaRPr lang="es-MX" dirty="0"/>
          </a:p>
        </p:txBody>
      </p:sp>
      <p:pic>
        <p:nvPicPr>
          <p:cNvPr id="2050" name="Picture 2" descr="http://4.bp.blogspot.com/-DIwuJad8Fus/UQPKS2hlkxI/AAAAAAAABws/AuN2mWdL8Ko/s1600/sexualidad-premiu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77072"/>
            <a:ext cx="461962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05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PORNOGRAFÍA</a:t>
            </a:r>
            <a:endParaRPr lang="es-MX" dirty="0"/>
          </a:p>
        </p:txBody>
      </p:sp>
      <p:sp>
        <p:nvSpPr>
          <p:cNvPr id="3" name="2 Marcador de contenido"/>
          <p:cNvSpPr>
            <a:spLocks noGrp="1"/>
          </p:cNvSpPr>
          <p:nvPr>
            <p:ph idx="1"/>
          </p:nvPr>
        </p:nvSpPr>
        <p:spPr/>
        <p:txBody>
          <a:bodyPr/>
          <a:lstStyle/>
          <a:p>
            <a:pPr algn="just"/>
            <a:r>
              <a:rPr lang="es-MX" dirty="0"/>
              <a:t>L</a:t>
            </a:r>
            <a:r>
              <a:rPr lang="es-MX" dirty="0" smtClean="0"/>
              <a:t>a </a:t>
            </a:r>
            <a:r>
              <a:rPr lang="es-MX" dirty="0"/>
              <a:t>postura tradicional ha sido que ésta tiene efectos negativos sobre el comportamiento sexual, que incrementa la posibilidad de que  promueva actitudes violentas contra los demás, especialmente las mujeres y los niños. Sin embargo, los estudios no son concluyentes al respecto.</a:t>
            </a:r>
          </a:p>
        </p:txBody>
      </p:sp>
      <p:pic>
        <p:nvPicPr>
          <p:cNvPr id="3074" name="Picture 2" descr="http://www.seminariosyproyectos.com/web2012/wp-content/uploads/2012/12/be28adfff47893c4519c1307dc6b8866_L-440x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12" y="4077072"/>
            <a:ext cx="4191000" cy="2607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xtra.ec/media/ediciones/20120103/especial/02012012_07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812" y="4077072"/>
            <a:ext cx="3810000" cy="260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9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a:t>L</a:t>
            </a:r>
            <a:r>
              <a:rPr lang="es-MX" dirty="0" smtClean="0"/>
              <a:t>a </a:t>
            </a:r>
            <a:r>
              <a:rPr lang="es-MX" dirty="0"/>
              <a:t>extensión de la pornografía contribuye, en cierta forma, a la democratización del placer. En cualquier caso</a:t>
            </a:r>
            <a:r>
              <a:rPr lang="es-MX" dirty="0" smtClean="0"/>
              <a:t>, es </a:t>
            </a:r>
            <a:r>
              <a:rPr lang="es-MX" dirty="0"/>
              <a:t>indudable que en los años recientes (desde los 70) la sociedad mexicana ha protagonizado un cambio importante en el comportamiento sexual, caracterizado por dos aspectos sustanciales: por un lado la expresión erótica de la sexualidad gradualmente se ha trasladado de lo privado a lo público. </a:t>
            </a:r>
          </a:p>
        </p:txBody>
      </p:sp>
    </p:spTree>
    <p:extLst>
      <p:ext uri="{BB962C8B-B14F-4D97-AF65-F5344CB8AC3E}">
        <p14:creationId xmlns:p14="http://schemas.microsoft.com/office/powerpoint/2010/main" val="302498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a:t>Esto se convierte no sólo en la oferta pornografía </a:t>
            </a:r>
            <a:r>
              <a:rPr lang="es-MX" i="1" dirty="0"/>
              <a:t>mediática, </a:t>
            </a:r>
            <a:r>
              <a:rPr lang="es-MX" dirty="0"/>
              <a:t>sino también la publicidad que cotidianamente observamos en los kioscos, supermercados, espectaculares, también en la aparición de giros comerciales donde expresamente la sexualidad es abiertamente comercializada: sex shop, </a:t>
            </a:r>
            <a:r>
              <a:rPr lang="es-MX" dirty="0" err="1"/>
              <a:t>table</a:t>
            </a:r>
            <a:r>
              <a:rPr lang="es-MX" dirty="0"/>
              <a:t> dance, bares </a:t>
            </a:r>
            <a:r>
              <a:rPr lang="es-MX" dirty="0" err="1"/>
              <a:t>gays</a:t>
            </a:r>
            <a:r>
              <a:rPr lang="es-MX" dirty="0"/>
              <a:t>, cines porno, etc.</a:t>
            </a:r>
          </a:p>
          <a:p>
            <a:pPr marL="0" indent="0">
              <a:buNone/>
            </a:pPr>
            <a:endParaRPr lang="es-MX" dirty="0"/>
          </a:p>
        </p:txBody>
      </p:sp>
      <p:pic>
        <p:nvPicPr>
          <p:cNvPr id="4098" name="Picture 2" descr="http://lperezco.files.wordpress.com/2010/06/piquete_playb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3056"/>
            <a:ext cx="685800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7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buNone/>
            </a:pPr>
            <a:r>
              <a:rPr lang="es-MX" dirty="0"/>
              <a:t>Por otro lado, el tema del derecho del placer sexual ha pasado a ser una de las consignas reivindicativas de los derechos sociales</a:t>
            </a:r>
          </a:p>
        </p:txBody>
      </p:sp>
      <p:pic>
        <p:nvPicPr>
          <p:cNvPr id="10242" name="Picture 2" descr="http://www.jornada.unam.mx/2008/06/29/fotos/portada.jpg"/>
          <p:cNvPicPr>
            <a:picLocks noChangeAspect="1" noChangeArrowheads="1"/>
          </p:cNvPicPr>
          <p:nvPr/>
        </p:nvPicPr>
        <p:blipFill>
          <a:blip r:embed="rId2" cstate="print"/>
          <a:srcRect/>
          <a:stretch>
            <a:fillRect/>
          </a:stretch>
        </p:blipFill>
        <p:spPr bwMode="auto">
          <a:xfrm>
            <a:off x="683568" y="3068960"/>
            <a:ext cx="3810000" cy="2381250"/>
          </a:xfrm>
          <a:prstGeom prst="rect">
            <a:avLst/>
          </a:prstGeom>
          <a:noFill/>
        </p:spPr>
      </p:pic>
      <p:sp>
        <p:nvSpPr>
          <p:cNvPr id="5" name="4 CuadroTexto"/>
          <p:cNvSpPr txBox="1"/>
          <p:nvPr/>
        </p:nvSpPr>
        <p:spPr>
          <a:xfrm>
            <a:off x="5220072" y="2708920"/>
            <a:ext cx="3312368" cy="3816429"/>
          </a:xfrm>
          <a:prstGeom prst="rect">
            <a:avLst/>
          </a:prstGeom>
          <a:noFill/>
        </p:spPr>
        <p:txBody>
          <a:bodyPr wrap="square" rtlCol="0">
            <a:spAutoFit/>
          </a:bodyPr>
          <a:lstStyle/>
          <a:p>
            <a:pPr algn="ctr"/>
            <a:r>
              <a:rPr lang="es-MX" sz="2800" dirty="0" smtClean="0">
                <a:solidFill>
                  <a:prstClr val="black"/>
                </a:solidFill>
              </a:rPr>
              <a:t>Por ejemplo:  las </a:t>
            </a:r>
            <a:r>
              <a:rPr lang="es-MX" sz="2800" dirty="0">
                <a:solidFill>
                  <a:prstClr val="black"/>
                </a:solidFill>
              </a:rPr>
              <a:t>luchas de los movimientos lésbicos-</a:t>
            </a:r>
            <a:r>
              <a:rPr lang="es-MX" sz="2800" dirty="0" err="1">
                <a:solidFill>
                  <a:prstClr val="black"/>
                </a:solidFill>
              </a:rPr>
              <a:t>gays</a:t>
            </a:r>
            <a:r>
              <a:rPr lang="es-MX" sz="2800" dirty="0">
                <a:solidFill>
                  <a:prstClr val="black"/>
                </a:solidFill>
              </a:rPr>
              <a:t> por adquirir el derecho de manifestar su preferencia sexual abiertamente.</a:t>
            </a:r>
          </a:p>
          <a:p>
            <a:endParaRPr lang="es-MX" dirty="0">
              <a:solidFill>
                <a:prstClr val="black"/>
              </a:solidFill>
            </a:endParaRPr>
          </a:p>
        </p:txBody>
      </p:sp>
    </p:spTree>
    <p:extLst>
      <p:ext uri="{BB962C8B-B14F-4D97-AF65-F5344CB8AC3E}">
        <p14:creationId xmlns:p14="http://schemas.microsoft.com/office/powerpoint/2010/main" val="127830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buNone/>
            </a:pPr>
            <a:r>
              <a:rPr lang="es-MX" dirty="0" smtClean="0"/>
              <a:t>Dentro de la comercialización de la sexualidad también existe una serie de pornografía abiertamente criminalizada como es:</a:t>
            </a:r>
          </a:p>
          <a:p>
            <a:pPr>
              <a:buNone/>
            </a:pPr>
            <a:r>
              <a:rPr lang="es-MX" dirty="0" smtClean="0"/>
              <a:t>El cine </a:t>
            </a:r>
            <a:r>
              <a:rPr lang="es-MX" dirty="0"/>
              <a:t>“</a:t>
            </a:r>
            <a:r>
              <a:rPr lang="es-MX" dirty="0" err="1" smtClean="0"/>
              <a:t>Snuff</a:t>
            </a:r>
            <a:r>
              <a:rPr lang="es-MX" dirty="0" smtClean="0"/>
              <a:t>”</a:t>
            </a:r>
          </a:p>
          <a:p>
            <a:pPr>
              <a:buNone/>
            </a:pPr>
            <a:r>
              <a:rPr lang="es-MX" dirty="0" smtClean="0"/>
              <a:t>La pornografía infantil </a:t>
            </a:r>
          </a:p>
          <a:p>
            <a:pPr>
              <a:buNone/>
            </a:pPr>
            <a:endParaRPr lang="es-MX" dirty="0"/>
          </a:p>
        </p:txBody>
      </p:sp>
      <p:sp>
        <p:nvSpPr>
          <p:cNvPr id="4" name="3 CuadroTexto"/>
          <p:cNvSpPr txBox="1"/>
          <p:nvPr/>
        </p:nvSpPr>
        <p:spPr>
          <a:xfrm>
            <a:off x="899592" y="5877272"/>
            <a:ext cx="7929350" cy="830997"/>
          </a:xfrm>
          <a:prstGeom prst="rect">
            <a:avLst/>
          </a:prstGeom>
          <a:noFill/>
        </p:spPr>
        <p:txBody>
          <a:bodyPr wrap="none" rtlCol="0">
            <a:spAutoFit/>
          </a:bodyPr>
          <a:lstStyle/>
          <a:p>
            <a:r>
              <a:rPr lang="es-MX" sz="2400" dirty="0" smtClean="0"/>
              <a:t>Lo cual se trata </a:t>
            </a:r>
            <a:r>
              <a:rPr lang="es-MX" sz="2400" dirty="0"/>
              <a:t>se trata de un aspecto de la comercialización </a:t>
            </a:r>
            <a:r>
              <a:rPr lang="es-MX" sz="2400" dirty="0" smtClean="0"/>
              <a:t>d</a:t>
            </a:r>
          </a:p>
          <a:p>
            <a:r>
              <a:rPr lang="es-MX" sz="2400" dirty="0" smtClean="0"/>
              <a:t>e </a:t>
            </a:r>
            <a:r>
              <a:rPr lang="es-MX" sz="2400" dirty="0"/>
              <a:t>la sexualidad abiertamente abusiva y criminal</a:t>
            </a:r>
          </a:p>
        </p:txBody>
      </p:sp>
      <p:pic>
        <p:nvPicPr>
          <p:cNvPr id="16386" name="Picture 2" descr="http://www.vanguardia.com/sites/default/files/imagecache/Noticia_600x400/foto_grandes_400x300_noticia/2012/02/07/web_abuso1_big_ce.jpg"/>
          <p:cNvPicPr>
            <a:picLocks noChangeAspect="1" noChangeArrowheads="1"/>
          </p:cNvPicPr>
          <p:nvPr/>
        </p:nvPicPr>
        <p:blipFill>
          <a:blip r:embed="rId2" cstate="print"/>
          <a:srcRect/>
          <a:stretch>
            <a:fillRect/>
          </a:stretch>
        </p:blipFill>
        <p:spPr bwMode="auto">
          <a:xfrm>
            <a:off x="323528" y="3212977"/>
            <a:ext cx="3816424" cy="2544283"/>
          </a:xfrm>
          <a:prstGeom prst="rect">
            <a:avLst/>
          </a:prstGeom>
          <a:noFill/>
        </p:spPr>
      </p:pic>
      <p:pic>
        <p:nvPicPr>
          <p:cNvPr id="16388" name="Picture 4" descr="http://maxima103.com/cadenacinco/wp-content/uploads/2012/02/violencia-de-genero-violencia-sexual-4.jpg"/>
          <p:cNvPicPr>
            <a:picLocks noChangeAspect="1" noChangeArrowheads="1"/>
          </p:cNvPicPr>
          <p:nvPr/>
        </p:nvPicPr>
        <p:blipFill>
          <a:blip r:embed="rId3" cstate="print"/>
          <a:srcRect/>
          <a:stretch>
            <a:fillRect/>
          </a:stretch>
        </p:blipFill>
        <p:spPr bwMode="auto">
          <a:xfrm>
            <a:off x="4788024" y="2132856"/>
            <a:ext cx="4048125" cy="2686051"/>
          </a:xfrm>
          <a:prstGeom prst="rect">
            <a:avLst/>
          </a:prstGeom>
          <a:noFill/>
        </p:spPr>
      </p:pic>
    </p:spTree>
    <p:extLst>
      <p:ext uri="{BB962C8B-B14F-4D97-AF65-F5344CB8AC3E}">
        <p14:creationId xmlns:p14="http://schemas.microsoft.com/office/powerpoint/2010/main" val="364858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a:buNone/>
            </a:pPr>
            <a:r>
              <a:rPr lang="es-MX" sz="2400" dirty="0" smtClean="0"/>
              <a:t>Es importante resaltar la importancia </a:t>
            </a:r>
            <a:r>
              <a:rPr lang="es-MX" sz="2400" dirty="0"/>
              <a:t>de las prescripciones sociales sobre las diversas modalidades de expresión de la sexualidad. Es la sociedad y su universo de valores morales y éticos quién sanciona lo adecuado, lo necesario o lo esperado de un comportamiento sexual.</a:t>
            </a:r>
          </a:p>
          <a:p>
            <a:pPr>
              <a:buNone/>
            </a:pPr>
            <a:endParaRPr lang="es-MX" dirty="0"/>
          </a:p>
        </p:txBody>
      </p:sp>
      <p:pic>
        <p:nvPicPr>
          <p:cNvPr id="15364" name="Picture 4" descr="http://2.bp.blogspot.com/-qR5VFnCDT2w/ULiUW2eUXTI/AAAAAAAABBY/1TjL9vCU-rc/s400/Cartel+Valores.jpg"/>
          <p:cNvPicPr>
            <a:picLocks noChangeAspect="1" noChangeArrowheads="1"/>
          </p:cNvPicPr>
          <p:nvPr/>
        </p:nvPicPr>
        <p:blipFill>
          <a:blip r:embed="rId2" cstate="print"/>
          <a:srcRect/>
          <a:stretch>
            <a:fillRect/>
          </a:stretch>
        </p:blipFill>
        <p:spPr bwMode="auto">
          <a:xfrm>
            <a:off x="3990128" y="2564904"/>
            <a:ext cx="5153872" cy="3384376"/>
          </a:xfrm>
          <a:prstGeom prst="rect">
            <a:avLst/>
          </a:prstGeom>
          <a:noFill/>
        </p:spPr>
      </p:pic>
      <p:pic>
        <p:nvPicPr>
          <p:cNvPr id="15366" name="Picture 6" descr="http://0.tqn.com/d/saludreproductiva/1/0/c/0/-/-/ABC-educacion-sexual.jpg"/>
          <p:cNvPicPr>
            <a:picLocks noChangeAspect="1" noChangeArrowheads="1"/>
          </p:cNvPicPr>
          <p:nvPr/>
        </p:nvPicPr>
        <p:blipFill>
          <a:blip r:embed="rId3" cstate="print"/>
          <a:srcRect/>
          <a:stretch>
            <a:fillRect/>
          </a:stretch>
        </p:blipFill>
        <p:spPr bwMode="auto">
          <a:xfrm rot="20007398">
            <a:off x="282826" y="3228995"/>
            <a:ext cx="3724844" cy="2952328"/>
          </a:xfrm>
          <a:prstGeom prst="rect">
            <a:avLst/>
          </a:prstGeom>
          <a:noFill/>
        </p:spPr>
      </p:pic>
    </p:spTree>
    <p:extLst>
      <p:ext uri="{BB962C8B-B14F-4D97-AF65-F5344CB8AC3E}">
        <p14:creationId xmlns:p14="http://schemas.microsoft.com/office/powerpoint/2010/main" val="312235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SB4Fhe-idBnuKV2nkFQ2yB_ysyk9WEu57fEwNWR7he5_MTnKd0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1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GSsWnkpi22s/TVnSUbKqFXI/AAAAAAAAAVM/gA_crq-wDK8/s1600/pare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2147">
            <a:off x="405136" y="2954253"/>
            <a:ext cx="3981450" cy="313372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6364" y="764704"/>
            <a:ext cx="10056728" cy="923330"/>
          </a:xfrm>
          <a:prstGeom prst="rect">
            <a:avLst/>
          </a:prstGeom>
          <a:noFill/>
        </p:spPr>
        <p:txBody>
          <a:bodyPr wrap="none" lIns="91440" tIns="45720" rIns="91440" bIns="45720">
            <a:prstTxWarp prst="textArchUp">
              <a:avLst/>
            </a:prstTxWarp>
            <a:spAutoFit/>
          </a:bodyPr>
          <a:lstStyle/>
          <a:p>
            <a:pPr algn="ctr"/>
            <a:r>
              <a:rPr lang="es-E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Desempeño y conquista VS Placer</a:t>
            </a:r>
            <a:endParaRPr lang="es-E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CuadroTexto"/>
          <p:cNvSpPr txBox="1"/>
          <p:nvPr/>
        </p:nvSpPr>
        <p:spPr>
          <a:xfrm>
            <a:off x="611560" y="1653245"/>
            <a:ext cx="8258992" cy="646331"/>
          </a:xfrm>
          <a:prstGeom prst="rect">
            <a:avLst/>
          </a:prstGeom>
          <a:noFill/>
        </p:spPr>
        <p:txBody>
          <a:bodyPr wrap="none" rtlCol="0">
            <a:spAutoFit/>
          </a:bodyPr>
          <a:lstStyle/>
          <a:p>
            <a:r>
              <a:rPr lang="es-ES" dirty="0">
                <a:latin typeface="Comic Sans MS" pitchFamily="66" charset="0"/>
              </a:rPr>
              <a:t>L</a:t>
            </a:r>
            <a:r>
              <a:rPr lang="es-ES" dirty="0" smtClean="0">
                <a:latin typeface="Comic Sans MS" pitchFamily="66" charset="0"/>
              </a:rPr>
              <a:t>a comercialización también  abarca la idea que se vende sobre el papel del </a:t>
            </a:r>
          </a:p>
          <a:p>
            <a:r>
              <a:rPr lang="es-ES" dirty="0" smtClean="0">
                <a:latin typeface="Comic Sans MS" pitchFamily="66" charset="0"/>
              </a:rPr>
              <a:t>hombre y de la mujer sexualmente hablando.</a:t>
            </a:r>
            <a:endParaRPr lang="es-ES" dirty="0">
              <a:latin typeface="Comic Sans MS" pitchFamily="66" charset="0"/>
            </a:endParaRPr>
          </a:p>
        </p:txBody>
      </p:sp>
      <p:sp>
        <p:nvSpPr>
          <p:cNvPr id="5" name="4 CuadroTexto"/>
          <p:cNvSpPr txBox="1"/>
          <p:nvPr/>
        </p:nvSpPr>
        <p:spPr>
          <a:xfrm>
            <a:off x="4996320" y="2852936"/>
            <a:ext cx="3863392" cy="2585323"/>
          </a:xfrm>
          <a:prstGeom prst="rect">
            <a:avLst/>
          </a:prstGeom>
          <a:noFill/>
        </p:spPr>
        <p:txBody>
          <a:bodyPr wrap="square" rtlCol="0">
            <a:spAutoFit/>
          </a:bodyPr>
          <a:lstStyle/>
          <a:p>
            <a:r>
              <a:rPr lang="es-ES" dirty="0" smtClean="0">
                <a:latin typeface="Comic Sans MS" pitchFamily="66" charset="0"/>
              </a:rPr>
              <a:t>*Hombre:</a:t>
            </a:r>
          </a:p>
          <a:p>
            <a:r>
              <a:rPr lang="es-ES" dirty="0" smtClean="0">
                <a:latin typeface="Comic Sans MS" pitchFamily="66" charset="0"/>
              </a:rPr>
              <a:t>Siempre preparado para el sexo, sin tomarse en cuenta a la otra persona, simplemente siguiendo su naturaleza.</a:t>
            </a:r>
          </a:p>
          <a:p>
            <a:endParaRPr lang="es-ES" dirty="0" smtClean="0">
              <a:latin typeface="Comic Sans MS" pitchFamily="66" charset="0"/>
            </a:endParaRPr>
          </a:p>
          <a:p>
            <a:r>
              <a:rPr lang="es-ES" dirty="0" smtClean="0">
                <a:latin typeface="Comic Sans MS" pitchFamily="66" charset="0"/>
              </a:rPr>
              <a:t>*Mujer:</a:t>
            </a:r>
          </a:p>
          <a:p>
            <a:r>
              <a:rPr lang="es-ES" dirty="0" smtClean="0">
                <a:latin typeface="Comic Sans MS" pitchFamily="66" charset="0"/>
              </a:rPr>
              <a:t>Son simplemente las receptoras de la estimulación masculina</a:t>
            </a:r>
            <a:endParaRPr lang="es-ES" dirty="0">
              <a:latin typeface="Comic Sans MS" pitchFamily="66" charset="0"/>
            </a:endParaRPr>
          </a:p>
        </p:txBody>
      </p:sp>
    </p:spTree>
    <p:extLst>
      <p:ext uri="{BB962C8B-B14F-4D97-AF65-F5344CB8AC3E}">
        <p14:creationId xmlns:p14="http://schemas.microsoft.com/office/powerpoint/2010/main" val="203894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s.org.es/wp-content/uploads/2012/09/fondo_adidas_en_rojo-1024x640.jpeg"/>
          <p:cNvPicPr>
            <a:picLocks noChangeAspect="1" noChangeArrowheads="1"/>
          </p:cNvPicPr>
          <p:nvPr/>
        </p:nvPicPr>
        <p:blipFill rotWithShape="1">
          <a:blip r:embed="rId2">
            <a:extLst>
              <a:ext uri="{28A0092B-C50C-407E-A947-70E740481C1C}">
                <a14:useLocalDpi xmlns:a14="http://schemas.microsoft.com/office/drawing/2010/main" val="0"/>
              </a:ext>
            </a:extLst>
          </a:blip>
          <a:srcRect r="1508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71600" y="465814"/>
            <a:ext cx="4318106" cy="1107996"/>
          </a:xfrm>
          <a:prstGeom prst="rect">
            <a:avLst/>
          </a:prstGeom>
          <a:noFill/>
        </p:spPr>
        <p:txBody>
          <a:bodyPr wrap="none" lIns="91440" tIns="45720" rIns="91440" bIns="45720">
            <a:prstTxWarp prst="textStop">
              <a:avLst/>
            </a:prstTxWarp>
            <a:spAutoFit/>
          </a:bodyPr>
          <a:lstStyle/>
          <a:p>
            <a:pPr algn="ctr"/>
            <a:r>
              <a:rPr lang="es-E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rPr>
              <a:t>Prostitución</a:t>
            </a:r>
            <a:endParaRPr lang="es-E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endParaRPr>
          </a:p>
        </p:txBody>
      </p:sp>
      <p:pic>
        <p:nvPicPr>
          <p:cNvPr id="4" name="Picture 4" descr="http://1.bp.blogspot.com/_OQyvaLjRFqM/TBdaK3Cgi1I/AAAAAAAAALs/PvRW-we-G1g/s320/20090909180934-prostitu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32656"/>
            <a:ext cx="2884934" cy="628836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1" y="2204864"/>
            <a:ext cx="5246949" cy="2062103"/>
          </a:xfrm>
          <a:prstGeom prst="rect">
            <a:avLst/>
          </a:prstGeom>
          <a:noFill/>
        </p:spPr>
        <p:txBody>
          <a:bodyPr wrap="none" rtlCol="0">
            <a:spAutoFit/>
          </a:bodyPr>
          <a:lstStyle/>
          <a:p>
            <a:r>
              <a:rPr lang="es-ES" sz="1600" dirty="0" smtClean="0">
                <a:solidFill>
                  <a:schemeClr val="bg1"/>
                </a:solidFill>
                <a:latin typeface="Comic Sans MS" pitchFamily="66" charset="0"/>
              </a:rPr>
              <a:t>-Es el intercambio de servicios sexuales por dinero</a:t>
            </a:r>
          </a:p>
          <a:p>
            <a:endParaRPr lang="es-ES" sz="1600" dirty="0">
              <a:solidFill>
                <a:schemeClr val="bg1"/>
              </a:solidFill>
              <a:latin typeface="Comic Sans MS" pitchFamily="66" charset="0"/>
            </a:endParaRPr>
          </a:p>
          <a:p>
            <a:r>
              <a:rPr lang="es-ES" sz="1600" dirty="0" smtClean="0">
                <a:solidFill>
                  <a:schemeClr val="bg1"/>
                </a:solidFill>
                <a:latin typeface="Comic Sans MS" pitchFamily="66" charset="0"/>
              </a:rPr>
              <a:t>-Se le conoce como ¨el oficio mas antiguo del mundo¨</a:t>
            </a:r>
          </a:p>
          <a:p>
            <a:endParaRPr lang="es-ES" sz="1600" dirty="0">
              <a:solidFill>
                <a:schemeClr val="bg1"/>
              </a:solidFill>
              <a:latin typeface="Comic Sans MS" pitchFamily="66" charset="0"/>
            </a:endParaRPr>
          </a:p>
          <a:p>
            <a:endParaRPr lang="es-ES" sz="1600" dirty="0">
              <a:solidFill>
                <a:schemeClr val="bg1"/>
              </a:solidFill>
              <a:latin typeface="Comic Sans MS" pitchFamily="66" charset="0"/>
            </a:endParaRPr>
          </a:p>
          <a:p>
            <a:pPr marL="285750" indent="-285750">
              <a:buFontTx/>
              <a:buChar char="-"/>
            </a:pPr>
            <a:endParaRPr lang="es-ES" sz="1600" dirty="0" smtClean="0">
              <a:solidFill>
                <a:schemeClr val="bg1"/>
              </a:solidFill>
              <a:latin typeface="Comic Sans MS" pitchFamily="66" charset="0"/>
            </a:endParaRPr>
          </a:p>
          <a:p>
            <a:pPr marL="285750" indent="-285750">
              <a:buFontTx/>
              <a:buChar char="-"/>
            </a:pPr>
            <a:endParaRPr lang="es-ES" sz="1600" dirty="0">
              <a:solidFill>
                <a:schemeClr val="bg1"/>
              </a:solidFill>
              <a:latin typeface="Comic Sans MS" pitchFamily="66" charset="0"/>
            </a:endParaRPr>
          </a:p>
          <a:p>
            <a:pPr marL="285750" indent="-285750">
              <a:buFontTx/>
              <a:buChar char="-"/>
            </a:pPr>
            <a:endParaRPr lang="es-ES" sz="1600" dirty="0" smtClean="0">
              <a:solidFill>
                <a:schemeClr val="bg1"/>
              </a:solidFill>
              <a:latin typeface="Comic Sans MS" pitchFamily="66" charset="0"/>
            </a:endParaRPr>
          </a:p>
        </p:txBody>
      </p:sp>
      <p:pic>
        <p:nvPicPr>
          <p:cNvPr id="7" name="Picture 14" descr="http://1.bp.blogspot.com/-S5P8NfI8by4/UKURVS-UGCI/AAAAAAAAACc/NOKBrLftk_Y/s1600/prostitu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35916"/>
            <a:ext cx="5462972" cy="338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4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s.org.es/wp-content/uploads/2012/09/fondo_adidas_en_rojo-1024x640.jpeg"/>
          <p:cNvPicPr>
            <a:picLocks noChangeAspect="1" noChangeArrowheads="1"/>
          </p:cNvPicPr>
          <p:nvPr/>
        </p:nvPicPr>
        <p:blipFill rotWithShape="1">
          <a:blip r:embed="rId2">
            <a:extLst>
              <a:ext uri="{28A0092B-C50C-407E-A947-70E740481C1C}">
                <a14:useLocalDpi xmlns:a14="http://schemas.microsoft.com/office/drawing/2010/main" val="0"/>
              </a:ext>
            </a:extLst>
          </a:blip>
          <a:srcRect r="1508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87059" y="2087463"/>
            <a:ext cx="8751114" cy="4770537"/>
          </a:xfrm>
          <a:prstGeom prst="rect">
            <a:avLst/>
          </a:prstGeom>
          <a:noFill/>
        </p:spPr>
        <p:txBody>
          <a:bodyPr wrap="none" rtlCol="0">
            <a:spAutoFit/>
          </a:bodyPr>
          <a:lstStyle/>
          <a:p>
            <a:r>
              <a:rPr lang="es-ES" sz="1600" dirty="0" smtClean="0">
                <a:solidFill>
                  <a:schemeClr val="bg1"/>
                </a:solidFill>
                <a:latin typeface="Comic Sans MS" pitchFamily="66" charset="0"/>
              </a:rPr>
              <a:t>- En la antigua Grecia era considerada una actividad aceptable.</a:t>
            </a:r>
          </a:p>
          <a:p>
            <a:endParaRPr lang="es-ES" sz="1600" dirty="0" smtClean="0">
              <a:solidFill>
                <a:schemeClr val="bg1"/>
              </a:solidFill>
              <a:latin typeface="Comic Sans MS" pitchFamily="66" charset="0"/>
            </a:endParaRPr>
          </a:p>
          <a:p>
            <a:pPr marL="285750" indent="-285750">
              <a:buFontTx/>
              <a:buChar char="-"/>
            </a:pPr>
            <a:r>
              <a:rPr lang="es-ES" sz="1600" dirty="0" smtClean="0">
                <a:solidFill>
                  <a:schemeClr val="bg1"/>
                </a:solidFill>
                <a:latin typeface="Comic Sans MS" pitchFamily="66" charset="0"/>
              </a:rPr>
              <a:t>En Imperio Romano, la prostitución era habitual y había nombres distintos para las </a:t>
            </a:r>
          </a:p>
          <a:p>
            <a:r>
              <a:rPr lang="es-ES" sz="1600" dirty="0" smtClean="0">
                <a:solidFill>
                  <a:schemeClr val="bg1"/>
                </a:solidFill>
                <a:latin typeface="Comic Sans MS" pitchFamily="66" charset="0"/>
              </a:rPr>
              <a:t>mujeres que ejercían la prostitución según su estatus y especialización. Las </a:t>
            </a:r>
          </a:p>
          <a:p>
            <a:r>
              <a:rPr lang="es-ES" sz="1600" dirty="0" err="1" smtClean="0">
                <a:solidFill>
                  <a:schemeClr val="bg1"/>
                </a:solidFill>
                <a:latin typeface="Comic Sans MS" pitchFamily="66" charset="0"/>
              </a:rPr>
              <a:t>cuadrantarias</a:t>
            </a:r>
            <a:r>
              <a:rPr lang="es-ES" sz="1600" dirty="0" smtClean="0">
                <a:solidFill>
                  <a:schemeClr val="bg1"/>
                </a:solidFill>
                <a:latin typeface="Comic Sans MS" pitchFamily="66" charset="0"/>
              </a:rPr>
              <a:t> eran llamadas así por cobrar un cuadrante ( una miseria). Las </a:t>
            </a:r>
            <a:r>
              <a:rPr lang="es-ES" sz="1600" dirty="0" err="1" smtClean="0">
                <a:solidFill>
                  <a:schemeClr val="bg1"/>
                </a:solidFill>
                <a:latin typeface="Comic Sans MS" pitchFamily="66" charset="0"/>
              </a:rPr>
              <a:t>felatoras</a:t>
            </a:r>
            <a:r>
              <a:rPr lang="es-ES" sz="1600" dirty="0" smtClean="0">
                <a:solidFill>
                  <a:schemeClr val="bg1"/>
                </a:solidFill>
                <a:latin typeface="Comic Sans MS" pitchFamily="66" charset="0"/>
              </a:rPr>
              <a:t> </a:t>
            </a:r>
          </a:p>
          <a:p>
            <a:r>
              <a:rPr lang="es-ES" sz="1600" dirty="0" smtClean="0">
                <a:solidFill>
                  <a:schemeClr val="bg1"/>
                </a:solidFill>
                <a:latin typeface="Comic Sans MS" pitchFamily="66" charset="0"/>
              </a:rPr>
              <a:t>eran practicantes expertas de la fellatio (mamar), el acto más degradante</a:t>
            </a:r>
          </a:p>
          <a:p>
            <a:endParaRPr lang="es-ES" sz="1600" dirty="0">
              <a:solidFill>
                <a:schemeClr val="bg1"/>
              </a:solidFill>
              <a:latin typeface="Comic Sans MS" pitchFamily="66" charset="0"/>
            </a:endParaRPr>
          </a:p>
          <a:p>
            <a:pPr marL="285750" indent="-285750">
              <a:buFontTx/>
              <a:buChar char="-"/>
            </a:pPr>
            <a:r>
              <a:rPr lang="es-ES" sz="1600" dirty="0" smtClean="0">
                <a:solidFill>
                  <a:schemeClr val="bg1"/>
                </a:solidFill>
                <a:latin typeface="Comic Sans MS" pitchFamily="66" charset="0"/>
              </a:rPr>
              <a:t>Los </a:t>
            </a:r>
            <a:r>
              <a:rPr lang="es-ES" sz="1600" dirty="0">
                <a:solidFill>
                  <a:schemeClr val="bg1"/>
                </a:solidFill>
                <a:latin typeface="Comic Sans MS" pitchFamily="66" charset="0"/>
              </a:rPr>
              <a:t>egipcios fueron los primeros en prohibir las relaciones carnales con las mujeres </a:t>
            </a:r>
            <a:endParaRPr lang="es-ES" sz="1600" dirty="0" smtClean="0">
              <a:solidFill>
                <a:schemeClr val="bg1"/>
              </a:solidFill>
              <a:latin typeface="Comic Sans MS" pitchFamily="66" charset="0"/>
            </a:endParaRPr>
          </a:p>
          <a:p>
            <a:r>
              <a:rPr lang="es-ES" sz="1600" dirty="0" smtClean="0">
                <a:solidFill>
                  <a:schemeClr val="bg1"/>
                </a:solidFill>
                <a:latin typeface="Comic Sans MS" pitchFamily="66" charset="0"/>
              </a:rPr>
              <a:t>nativas </a:t>
            </a:r>
            <a:r>
              <a:rPr lang="es-ES" sz="1600" dirty="0">
                <a:solidFill>
                  <a:schemeClr val="bg1"/>
                </a:solidFill>
                <a:latin typeface="Comic Sans MS" pitchFamily="66" charset="0"/>
              </a:rPr>
              <a:t>o peregrinas domiciliadas en los templos y demás lugares sagrados de la </a:t>
            </a:r>
            <a:r>
              <a:rPr lang="es-ES" sz="1600" dirty="0" smtClean="0">
                <a:solidFill>
                  <a:schemeClr val="bg1"/>
                </a:solidFill>
                <a:latin typeface="Comic Sans MS" pitchFamily="66" charset="0"/>
              </a:rPr>
              <a:t>época.</a:t>
            </a:r>
          </a:p>
          <a:p>
            <a:endParaRPr lang="es-ES" sz="1600" dirty="0" smtClean="0">
              <a:solidFill>
                <a:schemeClr val="bg1"/>
              </a:solidFill>
              <a:latin typeface="Comic Sans MS" pitchFamily="66" charset="0"/>
            </a:endParaRPr>
          </a:p>
          <a:p>
            <a:pPr marL="285750" indent="-285750">
              <a:buFontTx/>
              <a:buChar char="-"/>
            </a:pPr>
            <a:r>
              <a:rPr lang="es-ES" sz="1600" dirty="0" smtClean="0">
                <a:solidFill>
                  <a:schemeClr val="bg1"/>
                </a:solidFill>
                <a:latin typeface="Comic Sans MS" pitchFamily="66" charset="0"/>
              </a:rPr>
              <a:t>En </a:t>
            </a:r>
            <a:r>
              <a:rPr lang="es-ES" sz="1600" dirty="0">
                <a:solidFill>
                  <a:schemeClr val="bg1"/>
                </a:solidFill>
                <a:latin typeface="Comic Sans MS" pitchFamily="66" charset="0"/>
              </a:rPr>
              <a:t>la España de los Austrias (s. XVI), para que una joven pudiese entrar en una </a:t>
            </a:r>
            <a:endParaRPr lang="es-ES" sz="1600" dirty="0" smtClean="0">
              <a:solidFill>
                <a:schemeClr val="bg1"/>
              </a:solidFill>
              <a:latin typeface="Comic Sans MS" pitchFamily="66" charset="0"/>
            </a:endParaRPr>
          </a:p>
          <a:p>
            <a:r>
              <a:rPr lang="es-ES" sz="1600" dirty="0" smtClean="0">
                <a:solidFill>
                  <a:schemeClr val="bg1"/>
                </a:solidFill>
                <a:latin typeface="Comic Sans MS" pitchFamily="66" charset="0"/>
              </a:rPr>
              <a:t>mancebía</a:t>
            </a:r>
            <a:r>
              <a:rPr lang="es-ES" sz="1600" dirty="0">
                <a:solidFill>
                  <a:schemeClr val="bg1"/>
                </a:solidFill>
                <a:latin typeface="Comic Sans MS" pitchFamily="66" charset="0"/>
              </a:rPr>
              <a:t>, o casa pública de prostitución, tenía que acreditar con documentos ante el juez </a:t>
            </a:r>
            <a:endParaRPr lang="es-ES" sz="1600" dirty="0" smtClean="0">
              <a:solidFill>
                <a:schemeClr val="bg1"/>
              </a:solidFill>
              <a:latin typeface="Comic Sans MS" pitchFamily="66" charset="0"/>
            </a:endParaRPr>
          </a:p>
          <a:p>
            <a:r>
              <a:rPr lang="es-ES" sz="1600" dirty="0" smtClean="0">
                <a:solidFill>
                  <a:schemeClr val="bg1"/>
                </a:solidFill>
                <a:latin typeface="Comic Sans MS" pitchFamily="66" charset="0"/>
              </a:rPr>
              <a:t>de </a:t>
            </a:r>
            <a:r>
              <a:rPr lang="es-ES" sz="1600" dirty="0">
                <a:solidFill>
                  <a:schemeClr val="bg1"/>
                </a:solidFill>
                <a:latin typeface="Comic Sans MS" pitchFamily="66" charset="0"/>
              </a:rPr>
              <a:t>su barrio ser mayor de doce años, haber perdido la virginidad, ser huérfana o haber </a:t>
            </a:r>
            <a:endParaRPr lang="es-ES" sz="1600" dirty="0" smtClean="0">
              <a:solidFill>
                <a:schemeClr val="bg1"/>
              </a:solidFill>
              <a:latin typeface="Comic Sans MS" pitchFamily="66" charset="0"/>
            </a:endParaRPr>
          </a:p>
          <a:p>
            <a:r>
              <a:rPr lang="es-ES" sz="1600" dirty="0" smtClean="0">
                <a:solidFill>
                  <a:schemeClr val="bg1"/>
                </a:solidFill>
                <a:latin typeface="Comic Sans MS" pitchFamily="66" charset="0"/>
              </a:rPr>
              <a:t>sido </a:t>
            </a:r>
            <a:r>
              <a:rPr lang="es-ES" sz="1600" dirty="0">
                <a:solidFill>
                  <a:schemeClr val="bg1"/>
                </a:solidFill>
                <a:latin typeface="Comic Sans MS" pitchFamily="66" charset="0"/>
              </a:rPr>
              <a:t>abandonada por la familia, siempre que ésta no fuese noble</a:t>
            </a:r>
            <a:r>
              <a:rPr lang="es-ES" sz="1600" dirty="0" smtClean="0">
                <a:solidFill>
                  <a:schemeClr val="bg1"/>
                </a:solidFill>
                <a:latin typeface="Comic Sans MS" pitchFamily="66" charset="0"/>
              </a:rPr>
              <a:t>.</a:t>
            </a:r>
          </a:p>
          <a:p>
            <a:endParaRPr lang="es-ES" sz="1600" dirty="0" smtClean="0">
              <a:solidFill>
                <a:schemeClr val="bg1"/>
              </a:solidFill>
              <a:latin typeface="Comic Sans MS" pitchFamily="66" charset="0"/>
            </a:endParaRPr>
          </a:p>
          <a:p>
            <a:pPr marL="285750" indent="-285750">
              <a:buFontTx/>
              <a:buChar char="-"/>
            </a:pPr>
            <a:r>
              <a:rPr lang="es-ES" sz="1600" dirty="0" smtClean="0">
                <a:solidFill>
                  <a:schemeClr val="bg1"/>
                </a:solidFill>
                <a:latin typeface="Comic Sans MS" pitchFamily="66" charset="0"/>
              </a:rPr>
              <a:t>Se </a:t>
            </a:r>
            <a:r>
              <a:rPr lang="es-ES" sz="1600" dirty="0">
                <a:solidFill>
                  <a:schemeClr val="bg1"/>
                </a:solidFill>
                <a:latin typeface="Comic Sans MS" pitchFamily="66" charset="0"/>
              </a:rPr>
              <a:t>cree que fue en la antigua Atenas donde se estableció el primer burdel, en el </a:t>
            </a:r>
            <a:endParaRPr lang="es-ES" sz="1600" dirty="0" smtClean="0">
              <a:solidFill>
                <a:schemeClr val="bg1"/>
              </a:solidFill>
              <a:latin typeface="Comic Sans MS" pitchFamily="66" charset="0"/>
            </a:endParaRPr>
          </a:p>
          <a:p>
            <a:r>
              <a:rPr lang="es-ES" sz="1600" dirty="0" smtClean="0">
                <a:solidFill>
                  <a:schemeClr val="bg1"/>
                </a:solidFill>
                <a:latin typeface="Comic Sans MS" pitchFamily="66" charset="0"/>
              </a:rPr>
              <a:t>siglo </a:t>
            </a:r>
            <a:r>
              <a:rPr lang="es-ES" sz="1600" dirty="0">
                <a:solidFill>
                  <a:schemeClr val="bg1"/>
                </a:solidFill>
                <a:latin typeface="Comic Sans MS" pitchFamily="66" charset="0"/>
              </a:rPr>
              <a:t>VI a.C., como local de negocio </a:t>
            </a:r>
            <a:endParaRPr lang="es-ES" sz="1600" dirty="0" smtClean="0">
              <a:solidFill>
                <a:schemeClr val="bg1"/>
              </a:solidFill>
              <a:latin typeface="Comic Sans MS" pitchFamily="66" charset="0"/>
            </a:endParaRPr>
          </a:p>
          <a:p>
            <a:pPr marL="285750" indent="-285750">
              <a:buFontTx/>
              <a:buChar char="-"/>
            </a:pPr>
            <a:endParaRPr lang="es-ES" sz="1600" dirty="0" smtClean="0">
              <a:solidFill>
                <a:schemeClr val="bg1"/>
              </a:solidFill>
              <a:latin typeface="Comic Sans MS" pitchFamily="66" charset="0"/>
            </a:endParaRPr>
          </a:p>
          <a:p>
            <a:endParaRPr lang="es-ES" sz="1600" dirty="0">
              <a:solidFill>
                <a:schemeClr val="bg1"/>
              </a:solidFill>
              <a:latin typeface="Comic Sans MS" pitchFamily="66" charset="0"/>
            </a:endParaRPr>
          </a:p>
        </p:txBody>
      </p:sp>
      <p:sp>
        <p:nvSpPr>
          <p:cNvPr id="4" name="3 CuadroTexto"/>
          <p:cNvSpPr txBox="1"/>
          <p:nvPr/>
        </p:nvSpPr>
        <p:spPr>
          <a:xfrm>
            <a:off x="6228184" y="583813"/>
            <a:ext cx="1939955" cy="646331"/>
          </a:xfrm>
          <a:prstGeom prst="rect">
            <a:avLst/>
          </a:prstGeom>
          <a:noFill/>
        </p:spPr>
        <p:txBody>
          <a:bodyPr wrap="none" rtlCol="0">
            <a:spAutoFit/>
          </a:bodyPr>
          <a:lstStyle/>
          <a:p>
            <a:r>
              <a:rPr lang="es-ES" sz="3600" dirty="0" smtClean="0">
                <a:solidFill>
                  <a:schemeClr val="bg1"/>
                </a:solidFill>
                <a:latin typeface="Comic Sans MS" pitchFamily="66" charset="0"/>
              </a:rPr>
              <a:t>Historia</a:t>
            </a:r>
            <a:endParaRPr lang="es-ES" sz="3600" dirty="0">
              <a:solidFill>
                <a:schemeClr val="bg1"/>
              </a:solidFill>
              <a:latin typeface="Comic Sans MS" pitchFamily="66" charset="0"/>
            </a:endParaRPr>
          </a:p>
        </p:txBody>
      </p:sp>
      <p:pic>
        <p:nvPicPr>
          <p:cNvPr id="5122" name="Picture 2" descr="http://www.laaventuradelahistoria.es/wp-content/uploads/2012/06/Prostitucion-R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88" y="188640"/>
            <a:ext cx="5529964" cy="18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1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736913" cy="6858000"/>
          </a:xfrm>
        </p:spPr>
        <p:txBody>
          <a:bodyPr>
            <a:normAutofit lnSpcReduction="10000"/>
          </a:bodyPr>
          <a:lstStyle/>
          <a:p>
            <a:pPr marL="0" indent="0">
              <a:buNone/>
            </a:pPr>
            <a:r>
              <a:rPr lang="es-MX" sz="3600" b="1" dirty="0" smtClean="0"/>
              <a:t>La comercialización de la sexualidad en la actualidad es mayormente conocida por aspectos como los son la prostitución , abuso sexual infantil  y la pornografía.</a:t>
            </a:r>
          </a:p>
          <a:p>
            <a:pPr marL="0" indent="0">
              <a:buNone/>
            </a:pPr>
            <a:r>
              <a:rPr lang="es-MX" sz="3600" b="1" dirty="0"/>
              <a:t>T</a:t>
            </a:r>
            <a:r>
              <a:rPr lang="es-MX" sz="3600" b="1" dirty="0" smtClean="0"/>
              <a:t>odos estos temas de interés ético, siendo la ultima mencionada la mas controversial pues aun no hay estándares fijos para cuando se trata de pornografía o no.</a:t>
            </a:r>
          </a:p>
          <a:p>
            <a:pPr marL="0" indent="0">
              <a:buNone/>
            </a:pP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3" y="794226"/>
            <a:ext cx="3377952" cy="544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allpapers.org.es/wp-content/uploads/2012/09/fondo_adidas_en_rojo-1024x640.jpeg"/>
          <p:cNvPicPr>
            <a:picLocks noChangeAspect="1" noChangeArrowheads="1"/>
          </p:cNvPicPr>
          <p:nvPr/>
        </p:nvPicPr>
        <p:blipFill rotWithShape="1">
          <a:blip r:embed="rId2">
            <a:extLst>
              <a:ext uri="{28A0092B-C50C-407E-A947-70E740481C1C}">
                <a14:useLocalDpi xmlns:a14="http://schemas.microsoft.com/office/drawing/2010/main" val="0"/>
              </a:ext>
            </a:extLst>
          </a:blip>
          <a:srcRect r="1508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www.agenciawalsh.org/aw/images/stories/trata-de-person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708462" cy="619268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043608" y="332656"/>
            <a:ext cx="2376264" cy="830997"/>
          </a:xfrm>
          <a:prstGeom prst="rect">
            <a:avLst/>
          </a:prstGeom>
          <a:noFill/>
        </p:spPr>
        <p:txBody>
          <a:bodyPr wrap="square" rtlCol="0">
            <a:spAutoFit/>
          </a:bodyPr>
          <a:lstStyle/>
          <a:p>
            <a:r>
              <a:rPr lang="es-ES" sz="4800" dirty="0" smtClean="0">
                <a:solidFill>
                  <a:schemeClr val="bg1"/>
                </a:solidFill>
                <a:latin typeface="Bradley Hand ITC" pitchFamily="66" charset="0"/>
              </a:rPr>
              <a:t>Causas</a:t>
            </a:r>
            <a:endParaRPr lang="es-ES" sz="4800" dirty="0">
              <a:solidFill>
                <a:schemeClr val="bg1"/>
              </a:solidFill>
              <a:latin typeface="Bradley Hand ITC" pitchFamily="66" charset="0"/>
            </a:endParaRPr>
          </a:p>
        </p:txBody>
      </p:sp>
      <p:sp>
        <p:nvSpPr>
          <p:cNvPr id="7" name="6 CuadroTexto"/>
          <p:cNvSpPr txBox="1"/>
          <p:nvPr/>
        </p:nvSpPr>
        <p:spPr>
          <a:xfrm>
            <a:off x="251520" y="1556792"/>
            <a:ext cx="3672408" cy="4247317"/>
          </a:xfrm>
          <a:prstGeom prst="rect">
            <a:avLst/>
          </a:prstGeom>
          <a:noFill/>
        </p:spPr>
        <p:txBody>
          <a:bodyPr wrap="square" rtlCol="0">
            <a:spAutoFit/>
          </a:bodyPr>
          <a:lstStyle/>
          <a:p>
            <a:r>
              <a:rPr lang="es-MX" dirty="0" smtClean="0">
                <a:solidFill>
                  <a:schemeClr val="bg1"/>
                </a:solidFill>
              </a:rPr>
              <a:t>Una prostituta puede llegar a este trabajo debido a la combinación de factores:</a:t>
            </a:r>
          </a:p>
          <a:p>
            <a:endParaRPr lang="es-MX" dirty="0">
              <a:solidFill>
                <a:schemeClr val="bg1"/>
              </a:solidFill>
            </a:endParaRPr>
          </a:p>
          <a:p>
            <a:r>
              <a:rPr lang="es-MX" dirty="0" smtClean="0">
                <a:solidFill>
                  <a:schemeClr val="bg1"/>
                </a:solidFill>
              </a:rPr>
              <a:t>*psicológicos</a:t>
            </a:r>
          </a:p>
          <a:p>
            <a:endParaRPr lang="es-MX" dirty="0" smtClean="0">
              <a:solidFill>
                <a:schemeClr val="bg1"/>
              </a:solidFill>
            </a:endParaRPr>
          </a:p>
          <a:p>
            <a:r>
              <a:rPr lang="es-MX" dirty="0">
                <a:solidFill>
                  <a:schemeClr val="bg1"/>
                </a:solidFill>
              </a:rPr>
              <a:t>*</a:t>
            </a:r>
            <a:r>
              <a:rPr lang="es-MX" dirty="0" smtClean="0">
                <a:solidFill>
                  <a:schemeClr val="bg1"/>
                </a:solidFill>
              </a:rPr>
              <a:t>sociales</a:t>
            </a:r>
          </a:p>
          <a:p>
            <a:endParaRPr lang="es-MX" dirty="0" smtClean="0">
              <a:solidFill>
                <a:schemeClr val="bg1"/>
              </a:solidFill>
            </a:endParaRPr>
          </a:p>
          <a:p>
            <a:r>
              <a:rPr lang="es-MX" dirty="0">
                <a:solidFill>
                  <a:schemeClr val="bg1"/>
                </a:solidFill>
              </a:rPr>
              <a:t>*</a:t>
            </a:r>
            <a:r>
              <a:rPr lang="es-MX" dirty="0" smtClean="0">
                <a:solidFill>
                  <a:schemeClr val="bg1"/>
                </a:solidFill>
              </a:rPr>
              <a:t>circunstancias del medio ambiente</a:t>
            </a:r>
          </a:p>
          <a:p>
            <a:endParaRPr lang="es-MX" dirty="0">
              <a:solidFill>
                <a:schemeClr val="bg1"/>
              </a:solidFill>
            </a:endParaRPr>
          </a:p>
          <a:p>
            <a:r>
              <a:rPr lang="es-MX" dirty="0" smtClean="0">
                <a:solidFill>
                  <a:schemeClr val="bg1"/>
                </a:solidFill>
              </a:rPr>
              <a:t> </a:t>
            </a:r>
            <a:r>
              <a:rPr lang="es-MX" dirty="0">
                <a:solidFill>
                  <a:schemeClr val="bg1"/>
                </a:solidFill>
              </a:rPr>
              <a:t>*</a:t>
            </a:r>
            <a:r>
              <a:rPr lang="es-MX" dirty="0" smtClean="0">
                <a:solidFill>
                  <a:schemeClr val="bg1"/>
                </a:solidFill>
              </a:rPr>
              <a:t>económico</a:t>
            </a:r>
          </a:p>
          <a:p>
            <a:endParaRPr lang="es-MX" dirty="0" smtClean="0">
              <a:solidFill>
                <a:schemeClr val="bg1"/>
              </a:solidFill>
            </a:endParaRPr>
          </a:p>
          <a:p>
            <a:r>
              <a:rPr lang="es-MX" dirty="0" smtClean="0">
                <a:solidFill>
                  <a:schemeClr val="bg1"/>
                </a:solidFill>
              </a:rPr>
              <a:t>*Abuso sexual infantil como antecedente</a:t>
            </a:r>
          </a:p>
          <a:p>
            <a:endParaRPr lang="es-ES" dirty="0">
              <a:solidFill>
                <a:schemeClr val="bg1"/>
              </a:solidFill>
            </a:endParaRPr>
          </a:p>
        </p:txBody>
      </p:sp>
    </p:spTree>
    <p:extLst>
      <p:ext uri="{BB962C8B-B14F-4D97-AF65-F5344CB8AC3E}">
        <p14:creationId xmlns:p14="http://schemas.microsoft.com/office/powerpoint/2010/main" val="320469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42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MX" b="1" dirty="0" smtClean="0">
                <a:solidFill>
                  <a:schemeClr val="accent6">
                    <a:lumMod val="75000"/>
                  </a:schemeClr>
                </a:solidFill>
              </a:rPr>
              <a:t>Pornografía por definición </a:t>
            </a:r>
            <a:endParaRPr lang="es-MX" b="1" dirty="0">
              <a:solidFill>
                <a:schemeClr val="accent6">
                  <a:lumMod val="75000"/>
                </a:schemeClr>
              </a:solidFill>
            </a:endParaRPr>
          </a:p>
        </p:txBody>
      </p:sp>
      <p:sp>
        <p:nvSpPr>
          <p:cNvPr id="3" name="2 Marcador de contenido"/>
          <p:cNvSpPr>
            <a:spLocks noGrp="1"/>
          </p:cNvSpPr>
          <p:nvPr>
            <p:ph idx="1"/>
          </p:nvPr>
        </p:nvSpPr>
        <p:spPr>
          <a:xfrm>
            <a:off x="0" y="1412776"/>
            <a:ext cx="4499992" cy="5445224"/>
          </a:xfrm>
        </p:spPr>
        <p:txBody>
          <a:bodyPr>
            <a:normAutofit/>
          </a:bodyPr>
          <a:lstStyle/>
          <a:p>
            <a:pPr marL="0" indent="0">
              <a:buNone/>
            </a:pPr>
            <a:r>
              <a:rPr lang="es-MX" b="1" dirty="0">
                <a:solidFill>
                  <a:schemeClr val="accent6">
                    <a:lumMod val="75000"/>
                  </a:schemeClr>
                </a:solidFill>
              </a:rPr>
              <a:t>S</a:t>
            </a:r>
            <a:r>
              <a:rPr lang="es-MX" b="1" dirty="0" smtClean="0">
                <a:solidFill>
                  <a:schemeClr val="accent6">
                    <a:lumMod val="75000"/>
                  </a:schemeClr>
                </a:solidFill>
              </a:rPr>
              <a:t>e refiere a ella como el conjunto de todos aquellos materiales, imágenes o reproducciones que representan actos sexuales con el fin de provocar la excitación sexual del receptor.</a:t>
            </a:r>
            <a:endParaRPr lang="es-MX" b="1" dirty="0">
              <a:solidFill>
                <a:schemeClr val="accent6">
                  <a:lumMod val="7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484785"/>
            <a:ext cx="4486459" cy="5090088"/>
          </a:xfrm>
          <a:prstGeom prst="rect">
            <a:avLst/>
          </a:prstGeom>
        </p:spPr>
      </p:pic>
    </p:spTree>
    <p:extLst>
      <p:ext uri="{BB962C8B-B14F-4D97-AF65-F5344CB8AC3E}">
        <p14:creationId xmlns:p14="http://schemas.microsoft.com/office/powerpoint/2010/main" val="37957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F0"/>
                </a:solidFill>
              </a:rPr>
              <a:t>Antecedentes y manifestaciones actuales</a:t>
            </a:r>
            <a:endParaRPr lang="es-MX" b="1" dirty="0">
              <a:solidFill>
                <a:srgbClr val="00B0F0"/>
              </a:solidFill>
            </a:endParaRPr>
          </a:p>
        </p:txBody>
      </p:sp>
      <p:sp>
        <p:nvSpPr>
          <p:cNvPr id="3" name="2 Marcador de contenido"/>
          <p:cNvSpPr>
            <a:spLocks noGrp="1"/>
          </p:cNvSpPr>
          <p:nvPr>
            <p:ph idx="1"/>
          </p:nvPr>
        </p:nvSpPr>
        <p:spPr>
          <a:xfrm>
            <a:off x="0" y="1844824"/>
            <a:ext cx="9144000" cy="4637112"/>
          </a:xfrm>
        </p:spPr>
        <p:txBody>
          <a:bodyPr>
            <a:normAutofit/>
          </a:bodyPr>
          <a:lstStyle/>
          <a:p>
            <a:pPr marL="0" indent="0">
              <a:buNone/>
            </a:pPr>
            <a:r>
              <a:rPr lang="es-MX" sz="3600" b="1" dirty="0" smtClean="0">
                <a:solidFill>
                  <a:srgbClr val="00B0F0"/>
                </a:solidFill>
              </a:rPr>
              <a:t>La pornografía actualmente puede ser fácilmente vista o manifestada a través de multitud de disciplinas, como cine, escultura, fotografía, historieta, literatura o pintura.</a:t>
            </a:r>
          </a:p>
          <a:p>
            <a:pPr marL="0" indent="0">
              <a:buNone/>
            </a:pPr>
            <a:r>
              <a:rPr lang="es-MX" sz="3600" b="1" dirty="0" smtClean="0">
                <a:solidFill>
                  <a:srgbClr val="00B0F0"/>
                </a:solidFill>
              </a:rPr>
              <a:t>Pero hay antecedentes que los marcan desde tiempos prehistóricos se dibujaban o se hacían estatuillas con caracteres sexuales exagerados.</a:t>
            </a:r>
            <a:endParaRPr lang="es-MX" sz="3600" b="1" dirty="0">
              <a:solidFill>
                <a:srgbClr val="00B0F0"/>
              </a:solidFill>
            </a:endParaRPr>
          </a:p>
        </p:txBody>
      </p:sp>
    </p:spTree>
    <p:extLst>
      <p:ext uri="{BB962C8B-B14F-4D97-AF65-F5344CB8AC3E}">
        <p14:creationId xmlns:p14="http://schemas.microsoft.com/office/powerpoint/2010/main" val="310979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4"/>
            <a:ext cx="4427984" cy="412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74540"/>
            <a:ext cx="3851564" cy="429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2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rgbClr val="FFFF00"/>
                </a:solidFill>
              </a:rPr>
              <a:t>La pornografía vista por la psicología</a:t>
            </a:r>
            <a:br>
              <a:rPr lang="es-MX" dirty="0" smtClean="0">
                <a:solidFill>
                  <a:srgbClr val="FFFF00"/>
                </a:solidFill>
              </a:rPr>
            </a:br>
            <a:endParaRPr lang="es-MX" dirty="0">
              <a:solidFill>
                <a:srgbClr val="FFFF00"/>
              </a:solidFill>
            </a:endParaRPr>
          </a:p>
        </p:txBody>
      </p:sp>
      <p:sp>
        <p:nvSpPr>
          <p:cNvPr id="3" name="2 Marcador de contenido"/>
          <p:cNvSpPr>
            <a:spLocks noGrp="1"/>
          </p:cNvSpPr>
          <p:nvPr>
            <p:ph idx="1"/>
          </p:nvPr>
        </p:nvSpPr>
        <p:spPr>
          <a:xfrm>
            <a:off x="0" y="1600200"/>
            <a:ext cx="9144000" cy="5257800"/>
          </a:xfrm>
        </p:spPr>
        <p:txBody>
          <a:bodyPr>
            <a:normAutofit/>
          </a:bodyPr>
          <a:lstStyle/>
          <a:p>
            <a:pPr marL="0" indent="0">
              <a:buNone/>
            </a:pPr>
            <a:r>
              <a:rPr lang="es-MX" b="1" dirty="0" smtClean="0">
                <a:solidFill>
                  <a:srgbClr val="FFFF00"/>
                </a:solidFill>
              </a:rPr>
              <a:t>Wilhelm Reich postulador de la teoría del </a:t>
            </a:r>
            <a:r>
              <a:rPr lang="es-MX" b="1" dirty="0" err="1" smtClean="0">
                <a:solidFill>
                  <a:srgbClr val="FFFF00"/>
                </a:solidFill>
              </a:rPr>
              <a:t>orgón</a:t>
            </a:r>
            <a:r>
              <a:rPr lang="es-MX" b="1" dirty="0" smtClean="0">
                <a:solidFill>
                  <a:srgbClr val="FFFF00"/>
                </a:solidFill>
              </a:rPr>
              <a:t>, médico, psiquiatra y psicoanalista austriaco-estadounidense el cual publicó, con el título de La revolución sexual, la tesis de fondo que consistía en afirmar simplísimamente que el hombre una vez que satisfaga todas sus necesidades físicas (que para Reich son todas sexuales) alcanzará la felicidad. </a:t>
            </a:r>
            <a:endParaRPr lang="es-MX" b="1" dirty="0">
              <a:solidFill>
                <a:srgbClr val="FFFF00"/>
              </a:solidFill>
            </a:endParaRPr>
          </a:p>
        </p:txBody>
      </p:sp>
    </p:spTree>
    <p:extLst>
      <p:ext uri="{BB962C8B-B14F-4D97-AF65-F5344CB8AC3E}">
        <p14:creationId xmlns:p14="http://schemas.microsoft.com/office/powerpoint/2010/main" val="98657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El juicio psicológico</a:t>
            </a:r>
            <a:endParaRPr lang="es-MX" b="1" dirty="0">
              <a:solidFill>
                <a:srgbClr val="FF0000"/>
              </a:solidFill>
            </a:endParaRPr>
          </a:p>
        </p:txBody>
      </p:sp>
      <p:sp>
        <p:nvSpPr>
          <p:cNvPr id="3" name="2 Marcador de contenido"/>
          <p:cNvSpPr>
            <a:spLocks noGrp="1"/>
          </p:cNvSpPr>
          <p:nvPr>
            <p:ph idx="1"/>
          </p:nvPr>
        </p:nvSpPr>
        <p:spPr/>
        <p:txBody>
          <a:bodyPr>
            <a:normAutofit/>
          </a:bodyPr>
          <a:lstStyle/>
          <a:p>
            <a:pPr marL="0" indent="0">
              <a:buNone/>
            </a:pPr>
            <a:r>
              <a:rPr lang="es-MX" b="1" dirty="0">
                <a:solidFill>
                  <a:srgbClr val="FF0000"/>
                </a:solidFill>
              </a:rPr>
              <a:t>S</a:t>
            </a:r>
            <a:r>
              <a:rPr lang="es-MX" b="1" dirty="0" smtClean="0">
                <a:solidFill>
                  <a:srgbClr val="FF0000"/>
                </a:solidFill>
              </a:rPr>
              <a:t>egún </a:t>
            </a:r>
            <a:r>
              <a:rPr lang="es-MX" b="1" dirty="0" err="1" smtClean="0">
                <a:solidFill>
                  <a:srgbClr val="FF0000"/>
                </a:solidFill>
              </a:rPr>
              <a:t>Gianfrancesco</a:t>
            </a:r>
            <a:r>
              <a:rPr lang="es-MX" b="1" dirty="0" smtClean="0">
                <a:solidFill>
                  <a:srgbClr val="FF0000"/>
                </a:solidFill>
              </a:rPr>
              <a:t> </a:t>
            </a:r>
            <a:r>
              <a:rPr lang="es-MX" b="1" dirty="0" err="1" smtClean="0">
                <a:solidFill>
                  <a:srgbClr val="FF0000"/>
                </a:solidFill>
              </a:rPr>
              <a:t>Zuanazzi</a:t>
            </a:r>
            <a:r>
              <a:rPr lang="es-MX" b="1" dirty="0" smtClean="0">
                <a:solidFill>
                  <a:srgbClr val="FF0000"/>
                </a:solidFill>
              </a:rPr>
              <a:t> si nos fijamos en la finalidad de la función biológica y en la intencionalidad de la persona humana, resulta claro que la sexualidad supera al individuo, ya sea en el plano biológico en provecho de la especie.</a:t>
            </a:r>
          </a:p>
          <a:p>
            <a:pPr marL="0" indent="0">
              <a:buNone/>
            </a:pPr>
            <a:r>
              <a:rPr lang="es-MX" b="1" dirty="0" smtClean="0">
                <a:solidFill>
                  <a:srgbClr val="FF0000"/>
                </a:solidFill>
              </a:rPr>
              <a:t>Pues ser biológicamente capaces de reproducirse no significa tener madurez sexual.</a:t>
            </a:r>
            <a:endParaRPr lang="es-MX" b="1" dirty="0">
              <a:solidFill>
                <a:srgbClr val="FF0000"/>
              </a:solidFill>
            </a:endParaRPr>
          </a:p>
        </p:txBody>
      </p:sp>
    </p:spTree>
    <p:extLst>
      <p:ext uri="{BB962C8B-B14F-4D97-AF65-F5344CB8AC3E}">
        <p14:creationId xmlns:p14="http://schemas.microsoft.com/office/powerpoint/2010/main" val="375011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04664"/>
            <a:ext cx="9144000" cy="6165304"/>
          </a:xfrm>
        </p:spPr>
        <p:txBody>
          <a:bodyPr/>
          <a:lstStyle/>
          <a:p>
            <a:pPr marL="0" indent="0">
              <a:buNone/>
            </a:pPr>
            <a:r>
              <a:rPr lang="es-MX" b="1" dirty="0" smtClean="0">
                <a:solidFill>
                  <a:srgbClr val="FFC000"/>
                </a:solidFill>
              </a:rPr>
              <a:t>Todas estas canalizaciones pornográficas no venden solamente “material” pornográfico, sino conceptos pornográficos como ideales y valores</a:t>
            </a:r>
            <a:endParaRPr lang="es-MX" b="1" dirty="0">
              <a:solidFill>
                <a:srgbClr val="FFC000"/>
              </a:solidFill>
            </a:endParaRPr>
          </a:p>
          <a:p>
            <a:pPr marL="0" indent="0">
              <a:buNone/>
            </a:pPr>
            <a:r>
              <a:rPr lang="es-MX" b="1" dirty="0" smtClean="0">
                <a:solidFill>
                  <a:srgbClr val="FFC000"/>
                </a:solidFill>
              </a:rPr>
              <a:t> Y esos canales presentan, promueven e implantan un modelo humano “consumidor normal” de pornografía:</a:t>
            </a:r>
          </a:p>
          <a:p>
            <a:r>
              <a:rPr lang="es-MX" b="1" dirty="0" smtClean="0">
                <a:solidFill>
                  <a:srgbClr val="FFC000"/>
                </a:solidFill>
              </a:rPr>
              <a:t>Un ser humano profundamente utilitarista y antisocial </a:t>
            </a:r>
          </a:p>
          <a:p>
            <a:r>
              <a:rPr lang="es-MX" b="1" dirty="0" smtClean="0">
                <a:solidFill>
                  <a:srgbClr val="FFC000"/>
                </a:solidFill>
              </a:rPr>
              <a:t>Anti sexual</a:t>
            </a:r>
          </a:p>
          <a:p>
            <a:r>
              <a:rPr lang="es-MX" b="1" dirty="0" smtClean="0">
                <a:solidFill>
                  <a:srgbClr val="FFC000"/>
                </a:solidFill>
              </a:rPr>
              <a:t>Frustrado</a:t>
            </a:r>
          </a:p>
          <a:p>
            <a:r>
              <a:rPr lang="es-MX" b="1" dirty="0" smtClean="0">
                <a:solidFill>
                  <a:srgbClr val="FFC000"/>
                </a:solidFill>
              </a:rPr>
              <a:t>psíquicamente pervertido (al menos en potencia).</a:t>
            </a:r>
            <a:endParaRPr lang="es-MX" b="1" dirty="0">
              <a:solidFill>
                <a:srgbClr val="FFC000"/>
              </a:solidFill>
            </a:endParaRPr>
          </a:p>
        </p:txBody>
      </p:sp>
    </p:spTree>
    <p:extLst>
      <p:ext uri="{BB962C8B-B14F-4D97-AF65-F5344CB8AC3E}">
        <p14:creationId xmlns:p14="http://schemas.microsoft.com/office/powerpoint/2010/main" val="214572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 y="20782"/>
            <a:ext cx="3491759"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782"/>
            <a:ext cx="5710212" cy="31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212976"/>
            <a:ext cx="5695823" cy="363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97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p:cTn id="31" dur="500" fill="hold"/>
                                        <p:tgtEl>
                                          <p:spTgt spid="4101"/>
                                        </p:tgtEl>
                                        <p:attrNameLst>
                                          <p:attrName>ppt_w</p:attrName>
                                        </p:attrNameLst>
                                      </p:cBhvr>
                                      <p:tavLst>
                                        <p:tav tm="0">
                                          <p:val>
                                            <p:fltVal val="0"/>
                                          </p:val>
                                        </p:tav>
                                        <p:tav tm="100000">
                                          <p:val>
                                            <p:strVal val="#ppt_w"/>
                                          </p:val>
                                        </p:tav>
                                      </p:tavLst>
                                    </p:anim>
                                    <p:anim calcmode="lin" valueType="num">
                                      <p:cBhvr>
                                        <p:cTn id="32" dur="500" fill="hold"/>
                                        <p:tgtEl>
                                          <p:spTgt spid="4101"/>
                                        </p:tgtEl>
                                        <p:attrNameLst>
                                          <p:attrName>ppt_h</p:attrName>
                                        </p:attrNameLst>
                                      </p:cBhvr>
                                      <p:tavLst>
                                        <p:tav tm="0">
                                          <p:val>
                                            <p:fltVal val="0"/>
                                          </p:val>
                                        </p:tav>
                                        <p:tav tm="100000">
                                          <p:val>
                                            <p:strVal val="#ppt_h"/>
                                          </p:val>
                                        </p:tav>
                                      </p:tavLst>
                                    </p:anim>
                                    <p:animEffect transition="in" filter="fade">
                                      <p:cBhvr>
                                        <p:cTn id="3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897</Words>
  <Application>Microsoft Office PowerPoint</Application>
  <PresentationFormat>Presentación en pantalla (4:3)</PresentationFormat>
  <Paragraphs>90</Paragraphs>
  <Slides>20</Slides>
  <Notes>0</Notes>
  <HiddenSlides>0</HiddenSlides>
  <MMClips>0</MMClips>
  <ScaleCrop>false</ScaleCrop>
  <HeadingPairs>
    <vt:vector size="4" baseType="variant">
      <vt:variant>
        <vt:lpstr>Tema</vt:lpstr>
      </vt:variant>
      <vt:variant>
        <vt:i4>3</vt:i4>
      </vt:variant>
      <vt:variant>
        <vt:lpstr>Títulos de diapositiva</vt:lpstr>
      </vt:variant>
      <vt:variant>
        <vt:i4>20</vt:i4>
      </vt:variant>
    </vt:vector>
  </HeadingPairs>
  <TitlesOfParts>
    <vt:vector size="23" baseType="lpstr">
      <vt:lpstr>Tema de Office</vt:lpstr>
      <vt:lpstr>Paja</vt:lpstr>
      <vt:lpstr>1_Tema de Office</vt:lpstr>
      <vt:lpstr>Presentación de PowerPoint</vt:lpstr>
      <vt:lpstr>Presentación de PowerPoint</vt:lpstr>
      <vt:lpstr>Pornografía por definición </vt:lpstr>
      <vt:lpstr>Antecedentes y manifestaciones actuales</vt:lpstr>
      <vt:lpstr>Presentación de PowerPoint</vt:lpstr>
      <vt:lpstr>La pornografía vista por la psicología </vt:lpstr>
      <vt:lpstr>El juicio psicológico</vt:lpstr>
      <vt:lpstr>Presentación de PowerPoint</vt:lpstr>
      <vt:lpstr>Presentación de PowerPoint</vt:lpstr>
      <vt:lpstr>Presentación de PowerPoint</vt:lpstr>
      <vt:lpstr>PORNOGRAFÍA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Amalia</cp:lastModifiedBy>
  <cp:revision>15</cp:revision>
  <dcterms:created xsi:type="dcterms:W3CDTF">2013-04-22T21:35:52Z</dcterms:created>
  <dcterms:modified xsi:type="dcterms:W3CDTF">2013-04-23T17:53:03Z</dcterms:modified>
</cp:coreProperties>
</file>